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91" r:id="rId4"/>
    <p:sldId id="258" r:id="rId5"/>
    <p:sldId id="292" r:id="rId6"/>
    <p:sldId id="293" r:id="rId7"/>
    <p:sldId id="294" r:id="rId8"/>
    <p:sldId id="295" r:id="rId9"/>
    <p:sldId id="296" r:id="rId10"/>
    <p:sldId id="297" r:id="rId11"/>
  </p:sldIdLst>
  <p:sldSz cx="9144000" cy="5143500" type="screen16x9"/>
  <p:notesSz cx="6858000" cy="9144000"/>
  <p:embeddedFontLst>
    <p:embeddedFont>
      <p:font typeface="Fira Sans Condensed" panose="020B0503050000020004" pitchFamily="34" charset="0"/>
      <p:regular r:id="rId13"/>
      <p:bold r:id="rId14"/>
      <p:italic r:id="rId15"/>
      <p:boldItalic r:id="rId16"/>
    </p:embeddedFont>
    <p:embeddedFont>
      <p:font typeface="Fira Sans Condensed Light" panose="020B0403050000020004" pitchFamily="34" charset="0"/>
      <p:regular r:id="rId17"/>
      <p:bold r:id="rId18"/>
      <p:italic r:id="rId19"/>
      <p:boldItalic r:id="rId20"/>
    </p:embeddedFont>
    <p:embeddedFont>
      <p:font typeface="Rajdhani" panose="020B0604020202020204" charset="0"/>
      <p:regular r:id="rId21"/>
      <p:bold r:id="rId22"/>
    </p:embeddedFont>
    <p:embeddedFont>
      <p:font typeface="Roboto Condensed Light" panose="02000000000000000000" pitchFamily="2" charset="0"/>
      <p:regular r:id="rId23"/>
      <p: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7769A0C-8CFB-4B33-AB8D-A4D68A25E73A}">
  <a:tblStyle styleId="{F7769A0C-8CFB-4B33-AB8D-A4D68A25E7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864" y="126"/>
      </p:cViewPr>
      <p:guideLst>
        <p:guide orient="horz" pos="62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719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484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8645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6838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869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746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8a87eb8680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8a87eb8680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7963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39149" y="928938"/>
            <a:ext cx="4291500" cy="29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39125" y="3848863"/>
            <a:ext cx="4291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●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○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Font typeface="Fira Sans Condensed"/>
              <a:buChar char="■"/>
              <a:defRPr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 sz="1400">
                <a:solidFill>
                  <a:srgbClr val="F3F3F3"/>
                </a:solidFill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Roboto Condensed Light"/>
              <a:buChar char="■"/>
              <a:defRPr sz="1200"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800" b="1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jdhani"/>
              <a:buNone/>
              <a:defRPr sz="1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"/>
              <a:buNone/>
              <a:defRPr sz="11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1400">
                <a:latin typeface="Fira Sans Condensed"/>
                <a:ea typeface="Fira Sans Condensed"/>
                <a:cs typeface="Fira Sans Condensed"/>
                <a:sym typeface="Fira Sans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"/>
              <a:buNone/>
              <a:defRPr sz="2800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339"/>
            <a:ext cx="9143998" cy="5140822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2880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340">
          <p15:clr>
            <a:srgbClr val="EA4335"/>
          </p15:clr>
        </p15:guide>
        <p15:guide id="5" orient="horz" pos="2903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ctrTitle"/>
          </p:nvPr>
        </p:nvSpPr>
        <p:spPr>
          <a:xfrm>
            <a:off x="4139125" y="98300"/>
            <a:ext cx="4291500" cy="29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/>
              <a:t>Искусственный интеллект в искусстве</a:t>
            </a:r>
            <a:endParaRPr sz="2800" dirty="0"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4139125" y="3848863"/>
            <a:ext cx="475359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Соломенников Владислав по статье </a:t>
            </a:r>
            <a:r>
              <a:rPr lang="ru-RU" dirty="0" err="1"/>
              <a:t>Вана</a:t>
            </a:r>
            <a:r>
              <a:rPr lang="ru-RU" dirty="0"/>
              <a:t> </a:t>
            </a:r>
            <a:r>
              <a:rPr lang="ru-RU" dirty="0" err="1"/>
              <a:t>Кэина</a:t>
            </a:r>
            <a:r>
              <a:rPr lang="ru-RU" dirty="0"/>
              <a:t> «Искусственный интеллект и будущие пути развития искусства» Московский педагогический государственный университет</a:t>
            </a:r>
            <a:endParaRPr dirty="0"/>
          </a:p>
        </p:txBody>
      </p:sp>
      <p:pic>
        <p:nvPicPr>
          <p:cNvPr id="59" name="Google Shape;59;p15"/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767950" y="978400"/>
            <a:ext cx="3049450" cy="347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2853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Применение и развитие искусственного интеллекта в сфере</a:t>
            </a:r>
            <a:br>
              <a:rPr lang="ru-RU" sz="2000" dirty="0"/>
            </a:br>
            <a:r>
              <a:rPr lang="ru-RU" sz="2000" dirty="0"/>
              <a:t>художественного образования</a:t>
            </a:r>
            <a:endParaRPr sz="20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965105"/>
            <a:ext cx="7704000" cy="317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Развитие технологии искусственного интеллекта следует рассматривать не как способ замены человека, а как путь к синергетическому развитию технологии искусственного интеллекта и человека, чтобы она могла стать помощником для развития творческого потенциала.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Художественное образование в колледжах и университетах должно обеспечивать</a:t>
            </a:r>
          </a:p>
          <a:p>
            <a:pPr algn="just"/>
            <a:r>
              <a:rPr lang="ru-RU" sz="1400" dirty="0"/>
              <a:t>студентам открытую и инклюзивную среду обучения, поощряя их экспериментировать с применением технологий искусственного интеллекта в области искусства и исследовать инновационные пути и методы.</a:t>
            </a:r>
          </a:p>
        </p:txBody>
      </p:sp>
    </p:spTree>
    <p:extLst>
      <p:ext uri="{BB962C8B-B14F-4D97-AF65-F5344CB8AC3E}">
        <p14:creationId xmlns:p14="http://schemas.microsoft.com/office/powerpoint/2010/main" val="1318664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201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Аннотация</a:t>
            </a:r>
            <a:endParaRPr sz="3000" dirty="0"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1115100" y="1152475"/>
            <a:ext cx="6913800" cy="34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Французский писатель XIX века Гюстав Флобер однажды сказал: «Чем дальше, тем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искусство становится более научным, а наука более художественной: расставшись у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основания, они встретятся когда-нибудь на вершине»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endParaRPr lang="ru-RU" dirty="0">
              <a:solidFill>
                <a:schemeClr val="lt2"/>
              </a:solidFill>
            </a:endParaRP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ИИ глубоко внедрился в художественную жизнь. Современное искусство представляет собой результат взаимообогащения искусства и науки, а технологии ИИ играют все более важную роль в живописи, дизайне, рекламе и т.д.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endParaRPr lang="ru-RU" dirty="0">
              <a:solidFill>
                <a:schemeClr val="lt2"/>
              </a:solidFill>
            </a:endParaRP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О чем пойдет речь: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1. Проблемы и возможности открывающиеся в области искусства в связи с последним развитием технологии ИИ.</a:t>
            </a:r>
          </a:p>
          <a:p>
            <a:pPr marL="139700" lvl="0" indent="0" algn="just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</a:pPr>
            <a:r>
              <a:rPr lang="ru-RU" dirty="0">
                <a:solidFill>
                  <a:schemeClr val="lt2"/>
                </a:solidFill>
              </a:rPr>
              <a:t>2. Воздействие ИИ на будущее развитие сферы художественного образования.</a:t>
            </a:r>
            <a:endParaRPr dirty="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368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Воздействие искусственного интеллекта на художественное творчество</a:t>
            </a:r>
            <a:endParaRPr sz="24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A5788418-BD13-4FAE-8949-EB5499F419D7}"/>
              </a:ext>
            </a:extLst>
          </p:cNvPr>
          <p:cNvSpPr txBox="1">
            <a:spLocks/>
          </p:cNvSpPr>
          <p:nvPr/>
        </p:nvSpPr>
        <p:spPr>
          <a:xfrm>
            <a:off x="720000" y="1561129"/>
            <a:ext cx="7704000" cy="3213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600" dirty="0">
                <a:solidFill>
                  <a:schemeClr val="lt2"/>
                </a:solidFill>
              </a:rPr>
              <a:t>Под искусством ИИ подразумеваются произведения искусства, созданные с помощью искусственного интеллекта (</a:t>
            </a:r>
            <a:r>
              <a:rPr lang="ru-RU" sz="1600" dirty="0" err="1">
                <a:solidFill>
                  <a:schemeClr val="lt2"/>
                </a:solidFill>
              </a:rPr>
              <a:t>artificial</a:t>
            </a:r>
            <a:r>
              <a:rPr lang="ru-RU" sz="1600" dirty="0">
                <a:solidFill>
                  <a:schemeClr val="lt2"/>
                </a:solidFill>
              </a:rPr>
              <a:t> </a:t>
            </a:r>
            <a:r>
              <a:rPr lang="ru-RU" sz="1600" dirty="0" err="1">
                <a:solidFill>
                  <a:schemeClr val="lt2"/>
                </a:solidFill>
              </a:rPr>
              <a:t>intelligence</a:t>
            </a:r>
            <a:r>
              <a:rPr lang="ru-RU" sz="1600" dirty="0">
                <a:solidFill>
                  <a:schemeClr val="lt2"/>
                </a:solidFill>
              </a:rPr>
              <a:t>).</a:t>
            </a:r>
          </a:p>
          <a:p>
            <a:pPr algn="just"/>
            <a:r>
              <a:rPr lang="ru-RU" sz="1600" dirty="0">
                <a:solidFill>
                  <a:schemeClr val="lt2"/>
                </a:solidFill>
              </a:rPr>
              <a:t>Обучая большие объемы данных и алгоритмов, ИИ может создавать произведения искусства, которые раньше мог создавать лишь человек.</a:t>
            </a:r>
          </a:p>
          <a:p>
            <a:pPr algn="just"/>
            <a:endParaRPr lang="ru-RU" sz="1600" dirty="0">
              <a:solidFill>
                <a:schemeClr val="lt2"/>
              </a:solidFill>
            </a:endParaRPr>
          </a:p>
          <a:p>
            <a:pPr algn="just"/>
            <a:r>
              <a:rPr lang="ru-RU" sz="1600" dirty="0">
                <a:solidFill>
                  <a:schemeClr val="lt2"/>
                </a:solidFill>
              </a:rPr>
              <a:t>Некоторые полагают, что произведения, созданные ИИ, лишены настоящего настроения и творческого начала и являются лишь продуктом работы машинных алгоритмов. Однако другие утверждают, что произведения искусства, созданные ИИ, могут стимулировать размышления о творческом процессе и открывать новые возможности для художественного самовыражения.</a:t>
            </a:r>
          </a:p>
          <a:p>
            <a:pPr algn="just"/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78803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368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Воздействие искусственного интеллекта на художественное творчество</a:t>
            </a:r>
            <a:endParaRPr sz="2400" dirty="0"/>
          </a:p>
        </p:txBody>
      </p:sp>
      <p:sp>
        <p:nvSpPr>
          <p:cNvPr id="21" name="Google Shape;70;p17">
            <a:extLst>
              <a:ext uri="{FF2B5EF4-FFF2-40B4-BE49-F238E27FC236}">
                <a16:creationId xmlns:a16="http://schemas.microsoft.com/office/drawing/2014/main" id="{4C8F777D-6EEB-4B55-AA9D-978CC8098668}"/>
              </a:ext>
            </a:extLst>
          </p:cNvPr>
          <p:cNvSpPr txBox="1">
            <a:spLocks/>
          </p:cNvSpPr>
          <p:nvPr/>
        </p:nvSpPr>
        <p:spPr>
          <a:xfrm>
            <a:off x="782821" y="1247022"/>
            <a:ext cx="3789179" cy="3213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600" dirty="0"/>
              <a:t>Принципы создания произведений искусства можно разделить на два основных типа: в первом компьютер сам определяет окончательный вариант генерируемых произведений, человек принимает участие лишь на ранних стадиях модификации кода и раннего обучения модели и в дальнейшем редко участвует в реализации произведений ИИ. Например, французский коллектив OBVIOS при помощи GAN сгенерировал портрет Эдмона де Беллами.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55AB8A-9ADE-489B-8B97-DFA560011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804" y="1460114"/>
            <a:ext cx="3000593" cy="30005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36868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/>
              <a:t>Воздействие искусственного интеллекта на художественное творчество</a:t>
            </a:r>
            <a:endParaRPr sz="24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288903"/>
            <a:ext cx="3789179" cy="375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Другой принцип – объединение ИИ для синтеза произведений, где человек использует ИИ</a:t>
            </a:r>
            <a:r>
              <a:rPr lang="en-US" sz="1400" dirty="0"/>
              <a:t> </a:t>
            </a:r>
            <a:r>
              <a:rPr lang="ru-RU" sz="1400" dirty="0"/>
              <a:t>как инструмент, подобно фотоаппарату или кисти. Примером может послужить</a:t>
            </a:r>
            <a:r>
              <a:rPr lang="en-US" sz="1400" dirty="0"/>
              <a:t> </a:t>
            </a:r>
            <a:r>
              <a:rPr lang="ru-RU" sz="1400" dirty="0"/>
              <a:t>«Интеллектуальная система рисования </a:t>
            </a:r>
            <a:r>
              <a:rPr lang="ru-RU" sz="1400" dirty="0" err="1"/>
              <a:t>Daozi</a:t>
            </a:r>
            <a:r>
              <a:rPr lang="ru-RU" sz="1400" dirty="0"/>
              <a:t>», разработанная </a:t>
            </a:r>
            <a:r>
              <a:rPr lang="ru-RU" sz="1400" dirty="0" err="1"/>
              <a:t>постдокторантом</a:t>
            </a:r>
            <a:r>
              <a:rPr lang="ru-RU" sz="1400" dirty="0"/>
              <a:t> Лаборатории</a:t>
            </a:r>
            <a:r>
              <a:rPr lang="en-US" sz="1400" dirty="0"/>
              <a:t> </a:t>
            </a:r>
            <a:r>
              <a:rPr lang="ru-RU" sz="1400" dirty="0"/>
              <a:t>будущего Университета </a:t>
            </a:r>
            <a:r>
              <a:rPr lang="ru-RU" sz="1400" dirty="0" err="1"/>
              <a:t>Цинхуа</a:t>
            </a:r>
            <a:r>
              <a:rPr lang="ru-RU" sz="1400" dirty="0"/>
              <a:t> </a:t>
            </a:r>
            <a:r>
              <a:rPr lang="ru-RU" sz="1400" dirty="0" err="1"/>
              <a:t>Гао</a:t>
            </a:r>
            <a:r>
              <a:rPr lang="ru-RU" sz="1400" dirty="0"/>
              <a:t> Фэном и его командой. Система собирает информацию с</a:t>
            </a:r>
            <a:r>
              <a:rPr lang="en-US" sz="1400" dirty="0"/>
              <a:t> </a:t>
            </a:r>
            <a:r>
              <a:rPr lang="ru-RU" sz="1400" dirty="0"/>
              <a:t>натурных изображений и других материалов и с помощью компьютерной нейронной сети,</a:t>
            </a:r>
            <a:r>
              <a:rPr lang="en-US" sz="1400" dirty="0"/>
              <a:t> </a:t>
            </a:r>
            <a:r>
              <a:rPr lang="ru-RU" sz="1400" dirty="0"/>
              <a:t>изучающей стили рисования сотен художников, создает картины тушью в стиле различных</a:t>
            </a:r>
            <a:r>
              <a:rPr lang="en-US" sz="1400" dirty="0"/>
              <a:t> </a:t>
            </a:r>
            <a:r>
              <a:rPr lang="ru-RU" sz="1400" dirty="0"/>
              <a:t>мастеров китайской живописи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7CFC24-0D4B-4172-A0B5-BC114375A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823" y="1933504"/>
            <a:ext cx="1972837" cy="194746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BD3937B-8365-4234-8B44-18333D935A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830" y="1933504"/>
            <a:ext cx="1972838" cy="196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986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2853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Применение и развитие искусственного интеллекта в сфере</a:t>
            </a:r>
            <a:br>
              <a:rPr lang="ru-RU" sz="2000" dirty="0"/>
            </a:br>
            <a:r>
              <a:rPr lang="ru-RU" sz="2000" dirty="0"/>
              <a:t>художественного образования</a:t>
            </a:r>
            <a:endParaRPr sz="20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107419"/>
            <a:ext cx="7704000" cy="375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Вслед за углублением интеграции сферы искусства и ИИ многих людей волнует вопрос о</a:t>
            </a:r>
            <a:r>
              <a:rPr lang="en-US" sz="1400" dirty="0"/>
              <a:t> </a:t>
            </a:r>
            <a:r>
              <a:rPr lang="ru-RU" sz="1400" dirty="0"/>
              <a:t>том, не заменит ли ИИ труд и ценность человека в некоторых областях, как, например, в случае</a:t>
            </a:r>
            <a:r>
              <a:rPr lang="en-US" sz="1400" dirty="0"/>
              <a:t> </a:t>
            </a:r>
            <a:r>
              <a:rPr lang="ru-RU" sz="1400" dirty="0"/>
              <a:t>с появлением в настоящее время ИИ-живописи и </a:t>
            </a:r>
            <a:r>
              <a:rPr lang="ru-RU" sz="1400" dirty="0" err="1"/>
              <a:t>ChatGPT</a:t>
            </a:r>
            <a:r>
              <a:rPr lang="ru-RU" sz="1400" dirty="0"/>
              <a:t>.</a:t>
            </a:r>
            <a:r>
              <a:rPr lang="en-US" sz="1400" dirty="0"/>
              <a:t> </a:t>
            </a:r>
          </a:p>
          <a:p>
            <a:pPr algn="just"/>
            <a:endParaRPr lang="en-US" sz="1400" dirty="0"/>
          </a:p>
          <a:p>
            <a:pPr algn="just"/>
            <a:r>
              <a:rPr lang="ru-RU" sz="1400" dirty="0"/>
              <a:t>Многие более консервативные</a:t>
            </a:r>
            <a:r>
              <a:rPr lang="en-US" sz="1400" dirty="0"/>
              <a:t> </a:t>
            </a:r>
            <a:r>
              <a:rPr lang="ru-RU" sz="1400" dirty="0"/>
              <a:t>учебные заведения уже запретили его использование, например, </a:t>
            </a:r>
            <a:r>
              <a:rPr lang="ru-RU" sz="1400" dirty="0" err="1"/>
              <a:t>Брауновский</a:t>
            </a:r>
            <a:r>
              <a:rPr lang="ru-RU" sz="1400" dirty="0"/>
              <a:t> университет,</a:t>
            </a:r>
            <a:r>
              <a:rPr lang="en-US" sz="1400" dirty="0"/>
              <a:t> </a:t>
            </a:r>
            <a:r>
              <a:rPr lang="ru-RU" sz="1400" dirty="0"/>
              <a:t>Висконсинский университет в Мэдисоне и Университет Торонто в Канаде. Однако существует</a:t>
            </a:r>
            <a:r>
              <a:rPr lang="en-US" sz="1400" dirty="0"/>
              <a:t> </a:t>
            </a:r>
            <a:r>
              <a:rPr lang="ru-RU" sz="1400" dirty="0"/>
              <a:t>немало учебных заведений, которые решили приспособиться к изменениям и открыто</a:t>
            </a:r>
            <a:r>
              <a:rPr lang="en-US" sz="1400" dirty="0"/>
              <a:t> </a:t>
            </a:r>
            <a:r>
              <a:rPr lang="ru-RU" sz="1400" dirty="0"/>
              <a:t>поддерживают использование </a:t>
            </a:r>
            <a:r>
              <a:rPr lang="ru-RU" sz="1400" dirty="0" err="1"/>
              <a:t>ChatGPT</a:t>
            </a:r>
            <a:r>
              <a:rPr lang="ru-RU" sz="1400" dirty="0"/>
              <a:t>. Например, Гонконгский университет науки и технологий (HKUST) в Китае, Калифорнийский университет в Сан-Диего и Университет Лос-Анджелеса в США.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В сфере художественного образования ИИ может использоваться в качестве помощника и наставника, помогающего студентам быстрее усваивать знания и навыки в области искусства, а также предоставлять студентам более индивидуализированные и разнообразные учебные направления, помогающие им быстрее раскрывать свои потенциальные таланты</a:t>
            </a:r>
          </a:p>
        </p:txBody>
      </p:sp>
    </p:spTree>
    <p:extLst>
      <p:ext uri="{BB962C8B-B14F-4D97-AF65-F5344CB8AC3E}">
        <p14:creationId xmlns:p14="http://schemas.microsoft.com/office/powerpoint/2010/main" val="1969967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2853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Применение и развитие искусственного интеллекта в сфере</a:t>
            </a:r>
            <a:br>
              <a:rPr lang="ru-RU" sz="2000" dirty="0"/>
            </a:br>
            <a:r>
              <a:rPr lang="ru-RU" sz="2000" dirty="0"/>
              <a:t>художественного образования</a:t>
            </a:r>
            <a:endParaRPr sz="20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337764"/>
            <a:ext cx="7704000" cy="375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	Такое столкновение искусства и науки может не только преодолеть разрыв между культурами, но и создать новые формы искусства и культурного самовыражения.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	Высшим учебным заведениям необходимо поощрять студентов к активному участию в проекте и предоставлять соответствующую поддержку и ресурсы. К примеру, они могут предложить интеллектуальные курсы о способах применения ИИ в искусстве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	Университеты также могут активно сотрудничать с компаниями, занимающимися разработкой ИИ, художественными учреждениями, музеями и т.д., совместно работая над созданием платформ и организацией мероприятий и предоставляя студентам практические возможности для обмена опытом и демонстрации своих инноваций.</a:t>
            </a:r>
          </a:p>
          <a:p>
            <a:pPr algn="just"/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16740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2853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Применение и развитие искусственного интеллекта в сфере</a:t>
            </a:r>
            <a:br>
              <a:rPr lang="ru-RU" sz="2000" dirty="0"/>
            </a:br>
            <a:r>
              <a:rPr lang="ru-RU" sz="2000" dirty="0"/>
              <a:t>художественного образования</a:t>
            </a:r>
            <a:endParaRPr sz="20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337764"/>
            <a:ext cx="3852000" cy="375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В одном из вузах Урала ИИ модель обучается на студентах. ИИ модель обучается на большом объеме данных о студентах. Такая модель выступает в роли навигатора для студентов в выборе факультативом и дисциплин. Скажем, в Уральском государственном горном университете (УГГУ) хотят внедрить ИИ-технологии в систему управления учебным процессом: анализировать "цифровой след" абитуриентов и студентов, чтобы разработать автоматизированные рекомендательные сервисы для выстраивания индивидуальных карт компетенций и формирования учебного плана.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57CDB0-E30E-4746-9566-C47372211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929" y="1766953"/>
            <a:ext cx="3751201" cy="251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17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20000" y="2853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Применение и развитие искусственного интеллекта в сфере</a:t>
            </a:r>
            <a:br>
              <a:rPr lang="ru-RU" sz="2000" dirty="0"/>
            </a:br>
            <a:r>
              <a:rPr lang="ru-RU" sz="2000" dirty="0"/>
              <a:t>художественного образования</a:t>
            </a:r>
            <a:endParaRPr sz="2000" dirty="0"/>
          </a:p>
        </p:txBody>
      </p:sp>
      <p:sp>
        <p:nvSpPr>
          <p:cNvPr id="3" name="Google Shape;70;p17">
            <a:extLst>
              <a:ext uri="{FF2B5EF4-FFF2-40B4-BE49-F238E27FC236}">
                <a16:creationId xmlns:a16="http://schemas.microsoft.com/office/drawing/2014/main" id="{1B2E1391-52AC-45C4-84D3-EB03FA31C694}"/>
              </a:ext>
            </a:extLst>
          </p:cNvPr>
          <p:cNvSpPr txBox="1">
            <a:spLocks/>
          </p:cNvSpPr>
          <p:nvPr/>
        </p:nvSpPr>
        <p:spPr>
          <a:xfrm>
            <a:off x="720000" y="1449447"/>
            <a:ext cx="7704000" cy="3178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just"/>
            <a:r>
              <a:rPr lang="ru-RU" sz="1400" dirty="0"/>
              <a:t>Следует обратить внимание и на негативные последствия использования технологий искусственного интеллекта: 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- Существенная гомогенизация произведений искусства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- Отсутствие инноваций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- Слепое подражание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- Создание ложных новостей, клеветы</a:t>
            </a:r>
          </a:p>
          <a:p>
            <a:pPr algn="just"/>
            <a:endParaRPr lang="ru-RU" sz="1400" dirty="0"/>
          </a:p>
          <a:p>
            <a:pPr algn="just"/>
            <a:r>
              <a:rPr lang="ru-RU" sz="1400" dirty="0"/>
              <a:t>Вследствие этого необходимо разработать соответствующие правила, которые будут направлять развитие и применение технологий искусственного интеллекта</a:t>
            </a:r>
          </a:p>
        </p:txBody>
      </p:sp>
    </p:spTree>
    <p:extLst>
      <p:ext uri="{BB962C8B-B14F-4D97-AF65-F5344CB8AC3E}">
        <p14:creationId xmlns:p14="http://schemas.microsoft.com/office/powerpoint/2010/main" val="3359615434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Infographics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849</Words>
  <Application>Microsoft Office PowerPoint</Application>
  <PresentationFormat>Экран (16:9)</PresentationFormat>
  <Paragraphs>52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Rajdhani</vt:lpstr>
      <vt:lpstr>Fira Sans Condensed Light</vt:lpstr>
      <vt:lpstr>Fira Sans Condensed</vt:lpstr>
      <vt:lpstr>Arial</vt:lpstr>
      <vt:lpstr>Anaheim</vt:lpstr>
      <vt:lpstr>Roboto Condensed Light</vt:lpstr>
      <vt:lpstr>AI Tech Agency Infographics by Slidesgo</vt:lpstr>
      <vt:lpstr>Искусственный интеллект в искусстве</vt:lpstr>
      <vt:lpstr>Аннотация</vt:lpstr>
      <vt:lpstr>Воздействие искусственного интеллекта на художественное творчество</vt:lpstr>
      <vt:lpstr>Воздействие искусственного интеллекта на художественное творчество</vt:lpstr>
      <vt:lpstr>Воздействие искусственного интеллекта на художественное творчество</vt:lpstr>
      <vt:lpstr>Применение и развитие искусственного интеллекта в сфере художественного образования</vt:lpstr>
      <vt:lpstr>Применение и развитие искусственного интеллекта в сфере художественного образования</vt:lpstr>
      <vt:lpstr>Применение и развитие искусственного интеллекта в сфере художественного образования</vt:lpstr>
      <vt:lpstr>Применение и развитие искусственного интеллекта в сфере художественного образования</vt:lpstr>
      <vt:lpstr>Применение и развитие искусственного интеллекта в сфере художественного образования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Искусственный интеллект в искусстве</dc:title>
  <dc:creator>RS 7</dc:creator>
  <cp:lastModifiedBy>RS 7</cp:lastModifiedBy>
  <cp:revision>6</cp:revision>
  <dcterms:modified xsi:type="dcterms:W3CDTF">2024-01-21T22:35:48Z</dcterms:modified>
</cp:coreProperties>
</file>